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sldIdLst>
    <p:sldId id="256" r:id="rId2"/>
    <p:sldId id="257" r:id="rId3"/>
    <p:sldId id="258" r:id="rId4"/>
    <p:sldId id="262" r:id="rId5"/>
    <p:sldId id="273" r:id="rId6"/>
    <p:sldId id="263" r:id="rId7"/>
    <p:sldId id="274" r:id="rId8"/>
    <p:sldId id="275" r:id="rId9"/>
    <p:sldId id="260" r:id="rId10"/>
    <p:sldId id="267" r:id="rId11"/>
    <p:sldId id="269" r:id="rId12"/>
    <p:sldId id="268" r:id="rId13"/>
    <p:sldId id="270" r:id="rId14"/>
    <p:sldId id="261" r:id="rId15"/>
    <p:sldId id="276" r:id="rId16"/>
    <p:sldId id="265" r:id="rId17"/>
    <p:sldId id="279" r:id="rId18"/>
    <p:sldId id="266" r:id="rId19"/>
    <p:sldId id="277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5027" autoAdjust="0"/>
  </p:normalViewPr>
  <p:slideViewPr>
    <p:cSldViewPr>
      <p:cViewPr>
        <p:scale>
          <a:sx n="100" d="100"/>
          <a:sy n="100" d="100"/>
        </p:scale>
        <p:origin x="-516" y="12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207C6-A763-4D1A-B0B3-965C59BF0D03}" type="datetimeFigureOut">
              <a:rPr lang="ru-RU" smtClean="0"/>
              <a:t>16.07.2021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F2CD10-4A8A-47A7-A7E7-BA4167D58D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726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2CD10-4A8A-47A7-A7E7-BA4167D58DC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217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2CD10-4A8A-47A7-A7E7-BA4167D58DC5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217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25DB0CB-1EAD-414D-B64C-B05FCBF9FC8D}" type="datetime1">
              <a:rPr lang="ru-RU" smtClean="0"/>
              <a:t>16.07.2021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692E8-ED73-4E29-9E54-BE4AA0CE590F}" type="datetime1">
              <a:rPr lang="ru-RU" smtClean="0"/>
              <a:t>16.07.2021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5834-2CCD-4E98-8471-EA07CD42C035}" type="datetime1">
              <a:rPr lang="ru-RU" smtClean="0"/>
              <a:t>16.07.2021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F0208-8604-4A1F-9F38-22770E242816}" type="datetime1">
              <a:rPr lang="ru-RU" smtClean="0"/>
              <a:t>16.07.2021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75660-79E3-4033-9879-C3188BDC3D59}" type="datetime1">
              <a:rPr lang="ru-RU" smtClean="0"/>
              <a:t>16.07.2021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1BB7-8CAB-4828-8088-7C7003FD22EF}" type="datetime1">
              <a:rPr lang="ru-RU" smtClean="0"/>
              <a:t>16.07.2021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4157-A9A8-43F4-B33F-866EEF08CEDC}" type="datetime1">
              <a:rPr lang="ru-RU" smtClean="0"/>
              <a:t>16.07.2021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948D-2442-44FC-9D60-A7903693BD54}" type="datetime1">
              <a:rPr lang="ru-RU" smtClean="0"/>
              <a:t>16.07.2021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9340-E93B-42E5-9CD3-24C3CF399A90}" type="datetime1">
              <a:rPr lang="ru-RU" smtClean="0"/>
              <a:t>16.07.2021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0D92-3A6D-48D3-839C-70D097257F6B}" type="datetime1">
              <a:rPr lang="ru-RU" smtClean="0"/>
              <a:t>16.07.2021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F5024-D9C0-4D01-9B0D-3A534FCE0560}" type="datetime1">
              <a:rPr lang="ru-RU" smtClean="0"/>
              <a:t>16.07.2021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A8DAFE3-DB87-447C-9375-27B2E3F80DCD}" type="datetime1">
              <a:rPr lang="ru-RU" smtClean="0"/>
              <a:t>16.07.2021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2348880"/>
            <a:ext cx="6787089" cy="158417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Обустройство площадок накопления твердых коммунальных отходов </a:t>
            </a:r>
            <a:r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поселке Юбилейный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r>
              <a:rPr lang="ru-RU" dirty="0" smtClean="0"/>
              <a:t>2021 год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062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Улица Советская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772817"/>
            <a:ext cx="3857699" cy="576063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Контейнерная площадка установлена в районе дома № </a:t>
            </a:r>
            <a:r>
              <a:rPr lang="ru-RU" dirty="0" smtClean="0"/>
              <a:t>23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9" y="1700808"/>
            <a:ext cx="3423546" cy="648072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Контейнерная площадка установлена в районе дома № 12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348880"/>
            <a:ext cx="4032448" cy="4176463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35996" y="2384884"/>
            <a:ext cx="4176464" cy="4104456"/>
          </a:xfrm>
        </p:spPr>
      </p:pic>
    </p:spTree>
    <p:extLst>
      <p:ext uri="{BB962C8B-B14F-4D97-AF65-F5344CB8AC3E}">
        <p14:creationId xmlns:p14="http://schemas.microsoft.com/office/powerpoint/2010/main" val="2527175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Улица Новоселов 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772817"/>
            <a:ext cx="4001715" cy="648072"/>
          </a:xfrm>
        </p:spPr>
        <p:txBody>
          <a:bodyPr>
            <a:normAutofit/>
          </a:bodyPr>
          <a:lstStyle/>
          <a:p>
            <a:r>
              <a:rPr lang="ru-RU" sz="1800" dirty="0"/>
              <a:t>Контейнер установлен в районе дома № 16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9" y="1700808"/>
            <a:ext cx="3423546" cy="72008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Контейнерная площадка установлена в районе дома № 12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1538" y="2384884"/>
            <a:ext cx="4176465" cy="4104457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35994" y="2384885"/>
            <a:ext cx="4176465" cy="4104455"/>
          </a:xfrm>
        </p:spPr>
      </p:pic>
    </p:spTree>
    <p:extLst>
      <p:ext uri="{BB962C8B-B14F-4D97-AF65-F5344CB8AC3E}">
        <p14:creationId xmlns:p14="http://schemas.microsoft.com/office/powerpoint/2010/main" val="2597021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Улица Новая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772817"/>
            <a:ext cx="3929707" cy="648072"/>
          </a:xfrm>
        </p:spPr>
        <p:txBody>
          <a:bodyPr>
            <a:normAutofit/>
          </a:bodyPr>
          <a:lstStyle/>
          <a:p>
            <a:r>
              <a:rPr lang="ru-RU" sz="1500" dirty="0"/>
              <a:t>Контейнерная площадка установлена в районе дом № </a:t>
            </a:r>
            <a:r>
              <a:rPr lang="ru-RU" sz="1500" dirty="0" smtClean="0"/>
              <a:t>22</a:t>
            </a:r>
            <a:endParaRPr lang="ru-RU" sz="15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60032" y="1700808"/>
            <a:ext cx="3672407" cy="720080"/>
          </a:xfrm>
        </p:spPr>
        <p:txBody>
          <a:bodyPr>
            <a:noAutofit/>
          </a:bodyPr>
          <a:lstStyle/>
          <a:p>
            <a:r>
              <a:rPr lang="ru-RU" sz="1500" dirty="0"/>
              <a:t>Контейнерная площадка установлена в районе дом № 17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1044" y="2299395"/>
            <a:ext cx="4104457" cy="4347443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80012" y="2600909"/>
            <a:ext cx="4104454" cy="3744415"/>
          </a:xfrm>
        </p:spPr>
      </p:pic>
    </p:spTree>
    <p:extLst>
      <p:ext uri="{BB962C8B-B14F-4D97-AF65-F5344CB8AC3E}">
        <p14:creationId xmlns:p14="http://schemas.microsoft.com/office/powerpoint/2010/main" val="2665067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Улица Железнодорожная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111" y="1772817"/>
            <a:ext cx="3057148" cy="64807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Контейнерная площадка установлена в районе дом № 17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7" y="1700808"/>
            <a:ext cx="3351538" cy="72008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Контейнерная площадка установлена в районе дом № 17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20888"/>
            <a:ext cx="3960440" cy="4032447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420888"/>
            <a:ext cx="4176463" cy="4032448"/>
          </a:xfrm>
        </p:spPr>
      </p:pic>
    </p:spTree>
    <p:extLst>
      <p:ext uri="{BB962C8B-B14F-4D97-AF65-F5344CB8AC3E}">
        <p14:creationId xmlns:p14="http://schemas.microsoft.com/office/powerpoint/2010/main" val="3482988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136904" cy="936104"/>
          </a:xfrm>
        </p:spPr>
        <p:txBody>
          <a:bodyPr>
            <a:noAutofit/>
          </a:bodyPr>
          <a:lstStyle/>
          <a:p>
            <a:r>
              <a:rPr lang="ru-RU" sz="3200" dirty="0" smtClean="0"/>
              <a:t>Схема расположения контейнерных площадок на территории п. Юбилейный</a:t>
            </a:r>
            <a:endParaRPr lang="ru-RU" sz="32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9978" t="18182" r="21476" b="11020"/>
          <a:stretch/>
        </p:blipFill>
        <p:spPr bwMode="auto">
          <a:xfrm>
            <a:off x="1042988" y="1798642"/>
            <a:ext cx="6777037" cy="39354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4542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692696"/>
            <a:ext cx="7344816" cy="576064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благополучателей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412776"/>
            <a:ext cx="6777317" cy="4419853"/>
          </a:xfrm>
        </p:spPr>
        <p:txBody>
          <a:bodyPr/>
          <a:lstStyle/>
          <a:p>
            <a:pPr marL="68580" indent="0" algn="just">
              <a:buNone/>
            </a:pPr>
            <a:r>
              <a:rPr lang="ru-RU" dirty="0">
                <a:ea typeface="Times New Roman"/>
              </a:rPr>
              <a:t>Все категории граждан, проживающие на территории </a:t>
            </a:r>
            <a:r>
              <a:rPr lang="ru-RU" dirty="0" smtClean="0">
                <a:ea typeface="Times New Roman"/>
              </a:rPr>
              <a:t>поселка Юбилейный являются прямыми </a:t>
            </a:r>
            <a:r>
              <a:rPr lang="ru-RU" dirty="0" err="1" smtClean="0">
                <a:ea typeface="Times New Roman"/>
              </a:rPr>
              <a:t>благополучателями</a:t>
            </a:r>
            <a:r>
              <a:rPr lang="ru-RU" dirty="0" smtClean="0">
                <a:ea typeface="Times New Roman"/>
              </a:rPr>
              <a:t> при реализации проекта. </a:t>
            </a:r>
          </a:p>
          <a:p>
            <a:pPr marL="68580" indent="0" algn="just">
              <a:buNone/>
            </a:pPr>
            <a:r>
              <a:rPr lang="ru-RU" b="1" dirty="0"/>
              <a:t>Количество прямых </a:t>
            </a:r>
            <a:r>
              <a:rPr lang="ru-RU" b="1" dirty="0" err="1"/>
              <a:t>благополучателей</a:t>
            </a:r>
            <a:r>
              <a:rPr lang="ru-RU" b="1" dirty="0"/>
              <a:t>  составляет </a:t>
            </a:r>
            <a:r>
              <a:rPr lang="ru-RU" b="1" dirty="0" smtClean="0"/>
              <a:t>811 </a:t>
            </a:r>
            <a:r>
              <a:rPr lang="ru-RU" b="1" dirty="0"/>
              <a:t>человек</a:t>
            </a:r>
          </a:p>
          <a:p>
            <a:pPr marL="6858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5048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548680"/>
            <a:ext cx="7024744" cy="720080"/>
          </a:xfrm>
        </p:spPr>
        <p:txBody>
          <a:bodyPr>
            <a:normAutofit/>
          </a:bodyPr>
          <a:lstStyle/>
          <a:p>
            <a:r>
              <a:rPr lang="ru-RU" dirty="0" smtClean="0"/>
              <a:t>Визуализация проекта</a:t>
            </a:r>
            <a:endParaRPr lang="ru-RU" dirty="0"/>
          </a:p>
        </p:txBody>
      </p:sp>
      <p:pic>
        <p:nvPicPr>
          <p:cNvPr id="4" name="Объект 3" descr="https://pbs.twimg.com/media/DNkHJIJXUAIAMyn.jpg:larg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006" y="1443831"/>
            <a:ext cx="5715000" cy="4286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4594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548680"/>
            <a:ext cx="7024744" cy="720080"/>
          </a:xfrm>
        </p:spPr>
        <p:txBody>
          <a:bodyPr>
            <a:normAutofit/>
          </a:bodyPr>
          <a:lstStyle/>
          <a:p>
            <a:r>
              <a:rPr lang="ru-RU" dirty="0" smtClean="0"/>
              <a:t>Визуализация проекта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6" t="23959" r="29722" b="12110"/>
          <a:stretch/>
        </p:blipFill>
        <p:spPr bwMode="auto">
          <a:xfrm>
            <a:off x="755576" y="1412776"/>
            <a:ext cx="7343775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9150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1152128"/>
          </a:xfrm>
        </p:spPr>
        <p:txBody>
          <a:bodyPr anchor="t">
            <a:normAutofit/>
          </a:bodyPr>
          <a:lstStyle/>
          <a:p>
            <a:r>
              <a:rPr lang="ru-RU" sz="3600" dirty="0">
                <a:solidFill>
                  <a:srgbClr val="94C600"/>
                </a:solidFill>
                <a:latin typeface="Times New Roman" pitchFamily="18" charset="0"/>
                <a:cs typeface="Times New Roman" pitchFamily="18" charset="0"/>
              </a:rPr>
              <a:t>Стоимость </a:t>
            </a:r>
            <a:r>
              <a:rPr lang="ru-RU" sz="3600" dirty="0" smtClean="0">
                <a:solidFill>
                  <a:srgbClr val="94C600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sz="3200" dirty="0" smtClean="0">
                <a:solidFill>
                  <a:srgbClr val="94C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94C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solidFill>
                  <a:srgbClr val="94C600"/>
                </a:solidFill>
                <a:latin typeface="Times New Roman" pitchFamily="18" charset="0"/>
                <a:cs typeface="Times New Roman" pitchFamily="18" charset="0"/>
              </a:rPr>
              <a:t>Ведомость объемов работ</a:t>
            </a:r>
            <a:endParaRPr lang="ru-RU" sz="30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4095754"/>
              </p:ext>
            </p:extLst>
          </p:nvPr>
        </p:nvGraphicFramePr>
        <p:xfrm>
          <a:off x="1047428" y="2420888"/>
          <a:ext cx="5956510" cy="3508375"/>
        </p:xfrm>
        <a:graphic>
          <a:graphicData uri="http://schemas.openxmlformats.org/drawingml/2006/table">
            <a:tbl>
              <a:tblPr firstRow="1" firstCol="1" bandRow="1"/>
              <a:tblGrid>
                <a:gridCol w="256520"/>
                <a:gridCol w="89189"/>
                <a:gridCol w="2305186"/>
                <a:gridCol w="583001"/>
                <a:gridCol w="772476"/>
                <a:gridCol w="1160755"/>
                <a:gridCol w="789383"/>
              </a:tblGrid>
              <a:tr h="32603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dirty="0">
                          <a:effectLst/>
                          <a:latin typeface="Times New Roman"/>
                          <a:ea typeface="Times New Roman"/>
                        </a:rPr>
                        <a:t>№ </a:t>
                      </a:r>
                      <a:r>
                        <a:rPr lang="ru-RU" sz="900" kern="0" dirty="0" err="1">
                          <a:effectLst/>
                          <a:latin typeface="Times New Roman"/>
                          <a:ea typeface="Times New Roman"/>
                        </a:rPr>
                        <a:t>пп</a:t>
                      </a:r>
                      <a:endParaRPr lang="ru-RU" sz="1100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63789" marR="637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0"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  <a:endParaRPr lang="ru-RU" sz="11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63789" marR="637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0">
                          <a:effectLst/>
                          <a:latin typeface="Times New Roman"/>
                          <a:ea typeface="Times New Roman"/>
                        </a:rPr>
                        <a:t>Ед. изм.</a:t>
                      </a:r>
                      <a:endParaRPr lang="ru-RU" sz="11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63789" marR="637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0">
                          <a:effectLst/>
                          <a:latin typeface="Times New Roman"/>
                          <a:ea typeface="Times New Roman"/>
                        </a:rPr>
                        <a:t>Кол.</a:t>
                      </a:r>
                      <a:endParaRPr lang="ru-RU" sz="11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63789" marR="637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0">
                          <a:effectLst/>
                          <a:latin typeface="Times New Roman"/>
                          <a:ea typeface="Times New Roman"/>
                        </a:rPr>
                        <a:t>Обоснование</a:t>
                      </a:r>
                      <a:endParaRPr lang="ru-RU" sz="11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63789" marR="637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0">
                          <a:effectLst/>
                          <a:latin typeface="Times New Roman"/>
                          <a:ea typeface="Times New Roman"/>
                        </a:rPr>
                        <a:t>Примечание</a:t>
                      </a:r>
                      <a:endParaRPr lang="ru-RU" sz="11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63789" marR="637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01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1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63789" marR="637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1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63789" marR="637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1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63789" marR="637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1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63789" marR="637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1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63789" marR="637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1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63789" marR="637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191">
                <a:tc gridSpan="7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0" dirty="0">
                          <a:effectLst/>
                          <a:latin typeface="Times New Roman"/>
                          <a:ea typeface="Times New Roman"/>
                        </a:rPr>
                        <a:t>Раздел №1. </a:t>
                      </a:r>
                      <a:endParaRPr lang="ru-RU" sz="1100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63789" marR="63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34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1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63789" marR="63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  <a:latin typeface="Times New Roman"/>
                          <a:ea typeface="Times New Roman"/>
                        </a:rPr>
                        <a:t>Планировка площадей: механизированным способом, группа грунтов 1</a:t>
                      </a:r>
                      <a:endParaRPr lang="ru-RU" sz="11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63789" marR="63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  <a:latin typeface="Times New Roman"/>
                          <a:ea typeface="Times New Roman"/>
                        </a:rPr>
                        <a:t>1000 м2</a:t>
                      </a:r>
                      <a:endParaRPr lang="ru-RU" sz="11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63789" marR="63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  <a:latin typeface="Times New Roman"/>
                          <a:ea typeface="Times New Roman"/>
                        </a:rPr>
                        <a:t>0,156</a:t>
                      </a:r>
                      <a:endParaRPr lang="ru-RU" sz="11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63789" marR="63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  <a:latin typeface="Times New Roman"/>
                          <a:ea typeface="Times New Roman"/>
                        </a:rPr>
                        <a:t>ФЕР01-02-027-01</a:t>
                      </a:r>
                      <a:endParaRPr lang="ru-RU" sz="11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63789" marR="63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63789" marR="63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1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63789" marR="63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  <a:latin typeface="Times New Roman"/>
                          <a:ea typeface="Times New Roman"/>
                        </a:rPr>
                        <a:t>Устройство подстилающих и выравнивающих слоев оснований: из песка</a:t>
                      </a:r>
                      <a:endParaRPr lang="ru-RU" sz="11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63789" marR="63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  <a:latin typeface="Times New Roman"/>
                          <a:ea typeface="Times New Roman"/>
                        </a:rPr>
                        <a:t>100 м3</a:t>
                      </a:r>
                      <a:endParaRPr lang="ru-RU" sz="11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63789" marR="63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 dirty="0">
                          <a:effectLst/>
                          <a:latin typeface="Times New Roman"/>
                          <a:ea typeface="Times New Roman"/>
                        </a:rPr>
                        <a:t>0,468</a:t>
                      </a:r>
                      <a:endParaRPr lang="ru-RU" sz="1100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63789" marR="63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  <a:latin typeface="Times New Roman"/>
                          <a:ea typeface="Times New Roman"/>
                        </a:rPr>
                        <a:t>ФЕР27-04-001-01</a:t>
                      </a:r>
                      <a:endParaRPr lang="ru-RU" sz="11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63789" marR="63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63789" marR="63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1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63789" marR="63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  <a:latin typeface="Times New Roman"/>
                          <a:ea typeface="Times New Roman"/>
                        </a:rPr>
                        <a:t>Песок природный для строительных: работ средний</a:t>
                      </a:r>
                      <a:endParaRPr lang="ru-RU" sz="11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63789" marR="63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  <a:latin typeface="Times New Roman"/>
                          <a:ea typeface="Times New Roman"/>
                        </a:rPr>
                        <a:t>м</a:t>
                      </a:r>
                      <a:r>
                        <a:rPr lang="ru-RU" sz="800" kern="0" baseline="300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1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63789" marR="63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  <a:latin typeface="Times New Roman"/>
                          <a:ea typeface="Times New Roman"/>
                        </a:rPr>
                        <a:t>46,8</a:t>
                      </a:r>
                      <a:endParaRPr lang="ru-RU" sz="11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63789" marR="63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  <a:latin typeface="Times New Roman"/>
                          <a:ea typeface="Times New Roman"/>
                        </a:rPr>
                        <a:t>ФССЦ-02.3.01.02-0015</a:t>
                      </a:r>
                      <a:endParaRPr lang="ru-RU" sz="11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63789" marR="63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63789" marR="63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1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63789" marR="63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  <a:latin typeface="Times New Roman"/>
                          <a:ea typeface="Times New Roman"/>
                        </a:rPr>
                        <a:t>Установка металлических столбов высотой до 4 м: с погружением в бетонное основание</a:t>
                      </a:r>
                      <a:endParaRPr lang="ru-RU" sz="11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63789" marR="63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  <a:latin typeface="Times New Roman"/>
                          <a:ea typeface="Times New Roman"/>
                        </a:rPr>
                        <a:t>100шт</a:t>
                      </a:r>
                      <a:endParaRPr lang="ru-RU" sz="11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63789" marR="63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  <a:latin typeface="Times New Roman"/>
                          <a:ea typeface="Times New Roman"/>
                        </a:rPr>
                        <a:t>0,78</a:t>
                      </a:r>
                      <a:endParaRPr lang="ru-RU" sz="11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63789" marR="63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  <a:latin typeface="Times New Roman"/>
                          <a:ea typeface="Times New Roman"/>
                        </a:rPr>
                        <a:t>ФЕР09-08-001-01</a:t>
                      </a:r>
                      <a:endParaRPr lang="ru-RU" sz="11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63789" marR="63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63789" marR="63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1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63789" marR="63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  <a:latin typeface="Times New Roman"/>
                          <a:ea typeface="Times New Roman"/>
                        </a:rPr>
                        <a:t>Бетон мелкозернистый, класс: В15 (М200)</a:t>
                      </a:r>
                      <a:endParaRPr lang="ru-RU" sz="11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63789" marR="63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  <a:latin typeface="Times New Roman"/>
                          <a:ea typeface="Times New Roman"/>
                        </a:rPr>
                        <a:t>м</a:t>
                      </a:r>
                      <a:r>
                        <a:rPr lang="ru-RU" sz="800" kern="0" baseline="300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1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63789" marR="63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  <a:latin typeface="Times New Roman"/>
                          <a:ea typeface="Times New Roman"/>
                        </a:rPr>
                        <a:t>4,9452</a:t>
                      </a:r>
                      <a:endParaRPr lang="ru-RU" sz="11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63789" marR="63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  <a:latin typeface="Times New Roman"/>
                          <a:ea typeface="Times New Roman"/>
                        </a:rPr>
                        <a:t>ФССЦ-04.1.02.01-0006</a:t>
                      </a:r>
                      <a:endParaRPr lang="ru-RU" sz="11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63789" marR="63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63789" marR="63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1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1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63789" marR="63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  <a:latin typeface="Times New Roman"/>
                          <a:ea typeface="Times New Roman"/>
                        </a:rPr>
                        <a:t>Устройство заграждений из готовых металлических решетчатых панелей: высотой до 2 м</a:t>
                      </a:r>
                      <a:endParaRPr lang="ru-RU" sz="11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63789" marR="63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  <a:latin typeface="Times New Roman"/>
                          <a:ea typeface="Times New Roman"/>
                        </a:rPr>
                        <a:t>10шт</a:t>
                      </a:r>
                      <a:endParaRPr lang="ru-RU" sz="11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63789" marR="63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  <a:latin typeface="Times New Roman"/>
                          <a:ea typeface="Times New Roman"/>
                        </a:rPr>
                        <a:t>6,5</a:t>
                      </a:r>
                      <a:endParaRPr lang="ru-RU" sz="11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63789" marR="63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  <a:latin typeface="Times New Roman"/>
                          <a:ea typeface="Times New Roman"/>
                        </a:rPr>
                        <a:t>ФЕР09-08-002-05</a:t>
                      </a:r>
                      <a:endParaRPr lang="ru-RU" sz="11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63789" marR="63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63789" marR="63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1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63789" marR="63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  <a:latin typeface="Times New Roman"/>
                          <a:ea typeface="Times New Roman"/>
                        </a:rPr>
                        <a:t>Устройство дорог из сборных железобетонных плит площадью: более 3 м2</a:t>
                      </a:r>
                      <a:endParaRPr lang="ru-RU" sz="11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63789" marR="63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  <a:latin typeface="Times New Roman"/>
                          <a:ea typeface="Times New Roman"/>
                        </a:rPr>
                        <a:t>100 м3</a:t>
                      </a:r>
                      <a:endParaRPr lang="ru-RU" sz="11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63789" marR="63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  <a:latin typeface="Times New Roman"/>
                          <a:ea typeface="Times New Roman"/>
                        </a:rPr>
                        <a:t>0,2184</a:t>
                      </a:r>
                      <a:endParaRPr lang="ru-RU" sz="11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63789" marR="63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  <a:latin typeface="Times New Roman"/>
                          <a:ea typeface="Times New Roman"/>
                        </a:rPr>
                        <a:t>ФЕР27-12-010-02</a:t>
                      </a:r>
                      <a:endParaRPr lang="ru-RU" sz="11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63789" marR="63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63789" marR="63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1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63789" marR="63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  <a:latin typeface="Times New Roman"/>
                          <a:ea typeface="Times New Roman"/>
                        </a:rPr>
                        <a:t>Комплект ограждения из 3D панелей и комплектом креплений, с учетом доставки</a:t>
                      </a:r>
                      <a:endParaRPr lang="ru-RU" sz="11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63789" marR="63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  <a:latin typeface="Times New Roman"/>
                          <a:ea typeface="Times New Roman"/>
                        </a:rPr>
                        <a:t>комплект</a:t>
                      </a:r>
                      <a:endParaRPr lang="ru-RU" sz="11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63789" marR="63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  <a:latin typeface="Times New Roman"/>
                          <a:ea typeface="Times New Roman"/>
                        </a:rPr>
                        <a:t>13</a:t>
                      </a:r>
                      <a:endParaRPr lang="ru-RU" sz="11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63789" marR="63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  <a:latin typeface="Times New Roman"/>
                          <a:ea typeface="Times New Roman"/>
                        </a:rPr>
                        <a:t>Прайс-лист</a:t>
                      </a:r>
                      <a:endParaRPr lang="ru-RU" sz="11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63789" marR="63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63789" marR="63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1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63789" marR="63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  <a:latin typeface="Times New Roman"/>
                          <a:ea typeface="Times New Roman"/>
                        </a:rPr>
                        <a:t>Плита ПДН 2*6*0,14 м</a:t>
                      </a:r>
                      <a:endParaRPr lang="ru-RU" sz="11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63789" marR="63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  <a:latin typeface="Times New Roman"/>
                          <a:ea typeface="Times New Roman"/>
                        </a:rPr>
                        <a:t>13шт</a:t>
                      </a:r>
                      <a:endParaRPr lang="ru-RU" sz="11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63789" marR="63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1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63789" marR="63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  <a:latin typeface="Times New Roman"/>
                          <a:ea typeface="Times New Roman"/>
                        </a:rPr>
                        <a:t>Прайс-лист</a:t>
                      </a:r>
                      <a:endParaRPr lang="ru-RU" sz="11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63789" marR="63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63789" marR="63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043608" y="1475035"/>
            <a:ext cx="4960973" cy="124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360249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+mj-ea" charset="0"/>
                <a:cs typeface="Times New Roman" pitchFamily="18" charset="0"/>
              </a:rPr>
              <a:t>На обустройство площадок накопления твердых коммунальных отходов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+mj-ea" charset="0"/>
                <a:cs typeface="Times New Roman" pitchFamily="18" charset="0"/>
              </a:rPr>
              <a:t>в поселке Юбилейный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ndale Sans UI" charset="-5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ndale Sans UI" charset="-52"/>
                <a:cs typeface="Times New Roman" pitchFamily="18" charset="0"/>
              </a:rPr>
              <a:t/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ndale Sans UI" charset="-52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167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1152128"/>
          </a:xfrm>
        </p:spPr>
        <p:txBody>
          <a:bodyPr anchor="t">
            <a:normAutofit/>
          </a:bodyPr>
          <a:lstStyle/>
          <a:p>
            <a:r>
              <a:rPr lang="ru-RU" sz="3600" dirty="0">
                <a:solidFill>
                  <a:srgbClr val="94C600"/>
                </a:solidFill>
                <a:latin typeface="Times New Roman" pitchFamily="18" charset="0"/>
                <a:cs typeface="Times New Roman" pitchFamily="18" charset="0"/>
              </a:rPr>
              <a:t>Стоимость </a:t>
            </a:r>
            <a:r>
              <a:rPr lang="ru-RU" sz="3600" dirty="0" smtClean="0">
                <a:solidFill>
                  <a:srgbClr val="94C600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sz="3200" dirty="0" smtClean="0">
                <a:solidFill>
                  <a:srgbClr val="94C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94C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solidFill>
                  <a:srgbClr val="94C600"/>
                </a:solidFill>
                <a:latin typeface="Times New Roman" pitchFamily="18" charset="0"/>
                <a:cs typeface="Times New Roman" pitchFamily="18" charset="0"/>
              </a:rPr>
              <a:t>Локальный сметный расчет</a:t>
            </a:r>
            <a:endParaRPr lang="ru-RU" sz="3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7200800" cy="4321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5436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692696"/>
            <a:ext cx="3600400" cy="1656184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/>
              <a:t>Обустройство площадок накопления твердых коммунальных отходов в п. Юбилейный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0" y="2564904"/>
            <a:ext cx="3744416" cy="3384376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Место расположения: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628251, Ханты-Мансийский АО-Югра, Советский район, территория поселка Юбилейный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cs typeface="Calibri Light" panose="020F0302020204030204" pitchFamily="34" charset="0"/>
            </a:endParaRP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cs typeface="Calibri Light" panose="020F0302020204030204" pitchFamily="34" charset="0"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" r="9052"/>
          <a:stretch>
            <a:fillRect/>
          </a:stretch>
        </p:blipFill>
        <p:spPr>
          <a:xfrm>
            <a:off x="827584" y="548680"/>
            <a:ext cx="3672408" cy="5688632"/>
          </a:xfrm>
        </p:spPr>
      </p:pic>
    </p:spTree>
    <p:extLst>
      <p:ext uri="{BB962C8B-B14F-4D97-AF65-F5344CB8AC3E}">
        <p14:creationId xmlns:p14="http://schemas.microsoft.com/office/powerpoint/2010/main" val="8463700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027664"/>
            <a:ext cx="7096634" cy="745152"/>
          </a:xfrm>
        </p:spPr>
        <p:txBody>
          <a:bodyPr anchor="t"/>
          <a:lstStyle/>
          <a:p>
            <a:r>
              <a:rPr lang="ru-RU" sz="3200" b="1" dirty="0">
                <a:latin typeface="Times New Roman"/>
                <a:ea typeface="Times New Roman"/>
              </a:rPr>
              <a:t>Смета расходов по проекту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9866381"/>
              </p:ext>
            </p:extLst>
          </p:nvPr>
        </p:nvGraphicFramePr>
        <p:xfrm>
          <a:off x="1187624" y="1772816"/>
          <a:ext cx="6408712" cy="3340529"/>
        </p:xfrm>
        <a:graphic>
          <a:graphicData uri="http://schemas.openxmlformats.org/drawingml/2006/table">
            <a:tbl>
              <a:tblPr/>
              <a:tblGrid>
                <a:gridCol w="2160240"/>
                <a:gridCol w="1368152"/>
                <a:gridCol w="1440160"/>
                <a:gridCol w="1440160"/>
              </a:tblGrid>
              <a:tr h="8770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Статьи сметы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(подробно)</a:t>
                      </a:r>
                    </a:p>
                  </a:txBody>
                  <a:tcPr marL="54818" marR="54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Запрашиваемые средства государственной поддержки, тыс. рублей  </a:t>
                      </a:r>
                    </a:p>
                  </a:txBody>
                  <a:tcPr marL="54818" marR="54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Вклад инициатора проекта (местный бюджет, внебюджетные источники), </a:t>
                      </a:r>
                      <a:br>
                        <a:rPr lang="ru-RU" sz="100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тыс. рублей</a:t>
                      </a:r>
                    </a:p>
                  </a:txBody>
                  <a:tcPr marL="54818" marR="54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Общие расходы по проекту, тыс. рублей</a:t>
                      </a:r>
                    </a:p>
                  </a:txBody>
                  <a:tcPr marL="54818" marR="54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0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Прочие работы, услуги (код по бюджетной классификации 226), в том числе подробная детализация: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818" marR="54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</a:rPr>
                        <a:t>615,93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818" marR="54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</a:rPr>
                        <a:t>263,98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818" marR="54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</a:rPr>
                        <a:t>879,91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818" marR="54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5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1. Устройство оснований из песка, включая стоимость материалов</a:t>
                      </a:r>
                    </a:p>
                  </a:txBody>
                  <a:tcPr marL="54818" marR="54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42,31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818" marR="54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18,13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818" marR="54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60,44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818" marR="54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09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2. Устройство железобетонных плит площадью 12 кв.метров, включая стоимость материалов</a:t>
                      </a:r>
                    </a:p>
                  </a:txBody>
                  <a:tcPr marL="54818" marR="54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247,66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818" marR="54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106,14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818" marR="54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353,80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818" marR="54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09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3. Устройство заграждений из готовых 3</a:t>
                      </a:r>
                      <a:r>
                        <a:rPr lang="en-US" sz="1000">
                          <a:effectLst/>
                          <a:latin typeface="Times New Roman"/>
                          <a:ea typeface="Times New Roman"/>
                        </a:rPr>
                        <a:t>d</a:t>
                      </a: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 металлических панелей высотой до 2 м, включая стоимость материалов</a:t>
                      </a:r>
                    </a:p>
                  </a:txBody>
                  <a:tcPr marL="54818" marR="54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325,96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818" marR="54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139,71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818" marR="54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465,67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818" marR="54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9971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4424" y="620688"/>
            <a:ext cx="3300984" cy="1080120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cs typeface="Calibri Light" panose="020F0302020204030204" pitchFamily="34" charset="0"/>
              </a:rPr>
              <a:t>Обоснование необходимости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 Light" panose="020F0302020204030204" pitchFamily="34" charset="0"/>
              </a:rPr>
              <a:t>выполнения проекта</a:t>
            </a: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99992" y="1700808"/>
            <a:ext cx="3744416" cy="4176464"/>
          </a:xfrm>
        </p:spPr>
        <p:txBody>
          <a:bodyPr>
            <a:normAutofit fontScale="92500"/>
          </a:bodyPr>
          <a:lstStyle/>
          <a:p>
            <a:pPr marL="68580" lvl="0" algn="just">
              <a:buClr>
                <a:srgbClr val="94C600"/>
              </a:buClr>
            </a:pPr>
            <a:r>
              <a:rPr lang="ru-RU" dirty="0">
                <a:solidFill>
                  <a:srgbClr val="282828"/>
                </a:solidFill>
                <a:ea typeface="Times New Roman"/>
              </a:rPr>
              <a:t>В </a:t>
            </a:r>
            <a:r>
              <a:rPr lang="ru-RU" dirty="0" smtClean="0">
                <a:solidFill>
                  <a:srgbClr val="282828"/>
                </a:solidFill>
                <a:ea typeface="Times New Roman"/>
              </a:rPr>
              <a:t>поселке Юбилейный </a:t>
            </a:r>
            <a:r>
              <a:rPr lang="ru-RU" dirty="0">
                <a:solidFill>
                  <a:srgbClr val="282828"/>
                </a:solidFill>
                <a:ea typeface="Times New Roman"/>
              </a:rPr>
              <a:t>существует острая необходимость в </a:t>
            </a:r>
            <a:r>
              <a:rPr lang="ru-RU" dirty="0" smtClean="0">
                <a:solidFill>
                  <a:srgbClr val="282828"/>
                </a:solidFill>
                <a:ea typeface="Times New Roman"/>
              </a:rPr>
              <a:t>обеспечении населения </a:t>
            </a:r>
            <a:r>
              <a:rPr lang="ru-RU" dirty="0">
                <a:solidFill>
                  <a:srgbClr val="282828"/>
                </a:solidFill>
                <a:ea typeface="Times New Roman"/>
              </a:rPr>
              <a:t>благоустроенными контейнерными площадками для сбора и вывоза </a:t>
            </a:r>
            <a:r>
              <a:rPr lang="ru-RU" dirty="0" smtClean="0">
                <a:solidFill>
                  <a:srgbClr val="282828"/>
                </a:solidFill>
                <a:ea typeface="Times New Roman"/>
              </a:rPr>
              <a:t>ТКО. </a:t>
            </a:r>
            <a:r>
              <a:rPr lang="ru-RU" dirty="0" smtClean="0">
                <a:solidFill>
                  <a:srgbClr val="3E3D2D"/>
                </a:solidFill>
                <a:ea typeface="Times New Roman"/>
              </a:rPr>
              <a:t>На </a:t>
            </a:r>
            <a:r>
              <a:rPr lang="ru-RU" dirty="0">
                <a:solidFill>
                  <a:srgbClr val="3E3D2D"/>
                </a:solidFill>
                <a:ea typeface="Times New Roman"/>
              </a:rPr>
              <a:t>сегодняшний день в </a:t>
            </a:r>
            <a:r>
              <a:rPr lang="ru-RU" dirty="0" smtClean="0">
                <a:solidFill>
                  <a:srgbClr val="3E3D2D"/>
                </a:solidFill>
                <a:ea typeface="Times New Roman"/>
              </a:rPr>
              <a:t>поселке Юбилейный </a:t>
            </a:r>
            <a:r>
              <a:rPr lang="ru-RU" dirty="0">
                <a:solidFill>
                  <a:srgbClr val="3E3D2D"/>
                </a:solidFill>
                <a:ea typeface="Times New Roman"/>
              </a:rPr>
              <a:t>находится 14 мест (площадок) накопления ТКО, 13 из них не отвечают требованиям СанПиН 2.1.3684-21. </a:t>
            </a:r>
          </a:p>
          <a:p>
            <a:pPr marL="68580" lvl="0" algn="just">
              <a:buClr>
                <a:srgbClr val="94C600"/>
              </a:buClr>
            </a:pPr>
            <a:r>
              <a:rPr lang="ru-RU" dirty="0" smtClean="0">
                <a:solidFill>
                  <a:srgbClr val="3E3D2D"/>
                </a:solidFill>
                <a:ea typeface="Times New Roman"/>
              </a:rPr>
              <a:t>Существующие площадки </a:t>
            </a:r>
            <a:r>
              <a:rPr lang="ru-RU" dirty="0">
                <a:solidFill>
                  <a:srgbClr val="3E3D2D"/>
                </a:solidFill>
                <a:ea typeface="Times New Roman"/>
              </a:rPr>
              <a:t>накопления ТКО не позволяют организовать раздельный сбор мусора по видам отходов.</a:t>
            </a:r>
            <a:endParaRPr lang="ru-RU" dirty="0">
              <a:solidFill>
                <a:srgbClr val="3E3D2D"/>
              </a:solidFill>
            </a:endParaRPr>
          </a:p>
          <a:p>
            <a:pPr marL="68580" lvl="0" algn="just">
              <a:buClr>
                <a:srgbClr val="94C600"/>
              </a:buClr>
            </a:pPr>
            <a:r>
              <a:rPr lang="ru-RU" dirty="0" smtClean="0">
                <a:solidFill>
                  <a:srgbClr val="282828"/>
                </a:solidFill>
                <a:ea typeface="Times New Roman"/>
              </a:rPr>
              <a:t>Реализация проекта способствует  </a:t>
            </a:r>
            <a:r>
              <a:rPr lang="ru-RU" dirty="0">
                <a:solidFill>
                  <a:srgbClr val="282828"/>
                </a:solidFill>
                <a:ea typeface="Times New Roman"/>
              </a:rPr>
              <a:t>созданию комфортных условий жизнедеятельности в сельской местности, а также недопущению предписаний со стороны контрольных органов. </a:t>
            </a:r>
            <a:endParaRPr lang="ru-RU" sz="1400" dirty="0">
              <a:ea typeface="Times New Roman"/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9" r="19289"/>
          <a:stretch>
            <a:fillRect/>
          </a:stretch>
        </p:blipFill>
        <p:spPr>
          <a:xfrm rot="5400000">
            <a:off x="-309270" y="923994"/>
            <a:ext cx="5442060" cy="4176464"/>
          </a:xfrm>
        </p:spPr>
      </p:pic>
    </p:spTree>
    <p:extLst>
      <p:ext uri="{BB962C8B-B14F-4D97-AF65-F5344CB8AC3E}">
        <p14:creationId xmlns:p14="http://schemas.microsoft.com/office/powerpoint/2010/main" val="2192547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548680"/>
            <a:ext cx="7024744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ЦЕЛИ И ЗАДАЧИ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8476" y="1700808"/>
            <a:ext cx="6777317" cy="3456385"/>
          </a:xfrm>
        </p:spPr>
        <p:txBody>
          <a:bodyPr>
            <a:normAutofit fontScale="92500" lnSpcReduction="20000"/>
          </a:bodyPr>
          <a:lstStyle/>
          <a:p>
            <a:pPr lvl="0" indent="-342900" algn="just">
              <a:buFont typeface="+mj-lt"/>
              <a:buAutoNum type="arabicPeriod"/>
              <a:tabLst>
                <a:tab pos="201295" algn="l"/>
              </a:tabLst>
            </a:pPr>
            <a:r>
              <a:rPr lang="ru-RU" dirty="0">
                <a:solidFill>
                  <a:srgbClr val="282828"/>
                </a:solidFill>
                <a:ea typeface="Times New Roman"/>
              </a:rPr>
              <a:t>Обеспечение экологической безопасности.</a:t>
            </a:r>
            <a:endParaRPr lang="ru-RU" dirty="0">
              <a:ea typeface="Times New Roman"/>
            </a:endParaRPr>
          </a:p>
          <a:p>
            <a:pPr lvl="0" indent="-342900" algn="just">
              <a:buFont typeface="+mj-lt"/>
              <a:buAutoNum type="arabicPeriod"/>
              <a:tabLst>
                <a:tab pos="201295" algn="l"/>
              </a:tabLst>
            </a:pPr>
            <a:r>
              <a:rPr lang="ru-RU" dirty="0">
                <a:solidFill>
                  <a:srgbClr val="282828"/>
                </a:solidFill>
                <a:ea typeface="Times New Roman"/>
              </a:rPr>
              <a:t>Создание комфортной среды и благоприятных условий для проживания жителей поселения.</a:t>
            </a:r>
            <a:endParaRPr lang="ru-RU" dirty="0">
              <a:ea typeface="Times New Roman"/>
            </a:endParaRPr>
          </a:p>
          <a:p>
            <a:pPr lvl="0" indent="-342900" algn="just">
              <a:buFont typeface="+mj-lt"/>
              <a:buAutoNum type="arabicPeriod"/>
              <a:tabLst>
                <a:tab pos="201295" algn="l"/>
              </a:tabLst>
            </a:pPr>
            <a:r>
              <a:rPr lang="ru-RU" dirty="0">
                <a:solidFill>
                  <a:srgbClr val="282828"/>
                </a:solidFill>
                <a:ea typeface="Times New Roman"/>
              </a:rPr>
              <a:t>Повышение уровня внешнего благоустройства территории поселения.</a:t>
            </a:r>
            <a:endParaRPr lang="ru-RU" dirty="0">
              <a:ea typeface="Times New Roman"/>
            </a:endParaRPr>
          </a:p>
          <a:p>
            <a:pPr lvl="0" indent="-342900" algn="just">
              <a:buFont typeface="+mj-lt"/>
              <a:buAutoNum type="arabicPeriod"/>
              <a:tabLst>
                <a:tab pos="201295" algn="l"/>
              </a:tabLst>
            </a:pPr>
            <a:r>
              <a:rPr lang="ru-RU" dirty="0">
                <a:ea typeface="Times New Roman"/>
              </a:rPr>
              <a:t>Приведение существующих мест (площадок) накопления ТКО в соответствие </a:t>
            </a:r>
            <a:r>
              <a:rPr lang="ru-RU" dirty="0">
                <a:solidFill>
                  <a:srgbClr val="282828"/>
                </a:solidFill>
                <a:ea typeface="Times New Roman"/>
              </a:rPr>
              <a:t>с требованиями законодательства РФ в области охраны окружающей среды и законодательства в области обеспечения санитарно-эпидемиологического благополучия населения.</a:t>
            </a:r>
            <a:endParaRPr lang="ru-RU" dirty="0">
              <a:ea typeface="Times New Roman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15616" y="1188393"/>
            <a:ext cx="7024744" cy="58442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latin typeface="Times New Roman"/>
              </a:rPr>
              <a:t>Цели проекта: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3543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548680"/>
            <a:ext cx="7024744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ЦЕЛИ И ЗАДАЧИ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8476" y="1700808"/>
            <a:ext cx="6777317" cy="3456385"/>
          </a:xfrm>
        </p:spPr>
        <p:txBody>
          <a:bodyPr>
            <a:normAutofit/>
          </a:bodyPr>
          <a:lstStyle/>
          <a:p>
            <a:pPr marL="0" lvl="0" indent="0" algn="just">
              <a:buNone/>
              <a:tabLst>
                <a:tab pos="291465" algn="l"/>
              </a:tabLst>
            </a:pPr>
            <a:r>
              <a:rPr lang="ru-RU" dirty="0" smtClean="0">
                <a:ea typeface="Times New Roman"/>
              </a:rPr>
              <a:t>1.Обустройство площадок накопления ТКО </a:t>
            </a:r>
            <a:r>
              <a:rPr lang="ru-RU" dirty="0">
                <a:ea typeface="Times New Roman"/>
              </a:rPr>
              <a:t>на территории </a:t>
            </a:r>
            <a:r>
              <a:rPr lang="ru-RU" dirty="0" smtClean="0">
                <a:ea typeface="Times New Roman"/>
              </a:rPr>
              <a:t>поселения;</a:t>
            </a:r>
          </a:p>
          <a:p>
            <a:pPr marL="0" lvl="0" indent="0" algn="just">
              <a:buNone/>
              <a:tabLst>
                <a:tab pos="291465" algn="l"/>
              </a:tabLst>
            </a:pPr>
            <a:r>
              <a:rPr lang="ru-RU" dirty="0" smtClean="0">
                <a:ea typeface="Times New Roman"/>
              </a:rPr>
              <a:t>2. Организация </a:t>
            </a:r>
            <a:r>
              <a:rPr lang="ru-RU" dirty="0">
                <a:ea typeface="Times New Roman"/>
              </a:rPr>
              <a:t>раздельного сбора </a:t>
            </a:r>
            <a:r>
              <a:rPr lang="ru-RU" dirty="0" smtClean="0">
                <a:ea typeface="Times New Roman"/>
              </a:rPr>
              <a:t>ТКО;</a:t>
            </a:r>
          </a:p>
          <a:p>
            <a:pPr marL="68580" indent="0">
              <a:buNone/>
            </a:pPr>
            <a:endParaRPr lang="ru-RU" dirty="0">
              <a:ea typeface="Times New Roman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15616" y="1188393"/>
            <a:ext cx="7024744" cy="58442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latin typeface="Times New Roman"/>
              </a:rPr>
              <a:t>Задачи проекта: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5728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427659"/>
            <a:ext cx="8064896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ru-RU" sz="2400" dirty="0" smtClean="0">
                <a:solidFill>
                  <a:srgbClr val="3E3D2D"/>
                </a:solidFill>
              </a:rPr>
              <a:t>     Проект включает в себя:</a:t>
            </a:r>
          </a:p>
          <a:p>
            <a:pPr marL="411480" indent="-342900">
              <a:spcBef>
                <a:spcPct val="20000"/>
              </a:spcBef>
              <a:buClr>
                <a:srgbClr val="94C600"/>
              </a:buClr>
              <a:buSzPct val="76000"/>
              <a:buFont typeface="Arial" pitchFamily="34" charset="0"/>
              <a:buChar char="•"/>
            </a:pPr>
            <a:r>
              <a:rPr lang="ru-RU" sz="2400" dirty="0" smtClean="0"/>
              <a:t>Устройство </a:t>
            </a:r>
            <a:r>
              <a:rPr lang="ru-RU" sz="2400" dirty="0"/>
              <a:t>оснований из </a:t>
            </a:r>
            <a:r>
              <a:rPr lang="ru-RU" sz="2400" dirty="0" smtClean="0"/>
              <a:t>песка</a:t>
            </a:r>
          </a:p>
          <a:p>
            <a:pPr marL="411480" indent="-342900">
              <a:spcBef>
                <a:spcPct val="20000"/>
              </a:spcBef>
              <a:buClr>
                <a:srgbClr val="94C600"/>
              </a:buClr>
              <a:buSzPct val="76000"/>
              <a:buFont typeface="Arial" pitchFamily="34" charset="0"/>
              <a:buChar char="•"/>
            </a:pPr>
            <a:r>
              <a:rPr lang="ru-RU" sz="2400" dirty="0" smtClean="0"/>
              <a:t>Устройство </a:t>
            </a:r>
            <a:r>
              <a:rPr lang="ru-RU" sz="2400" dirty="0"/>
              <a:t>железобетонных плит площадью 12 </a:t>
            </a:r>
            <a:r>
              <a:rPr lang="ru-RU" sz="2400" dirty="0" smtClean="0"/>
              <a:t>м</a:t>
            </a:r>
            <a:r>
              <a:rPr lang="ru-RU" sz="2400" baseline="30000" dirty="0" smtClean="0"/>
              <a:t>2</a:t>
            </a:r>
          </a:p>
          <a:p>
            <a:pPr marL="411480" indent="-342900">
              <a:spcBef>
                <a:spcPct val="20000"/>
              </a:spcBef>
              <a:buClr>
                <a:srgbClr val="94C600"/>
              </a:buClr>
              <a:buSzPct val="76000"/>
              <a:buFont typeface="Arial" pitchFamily="34" charset="0"/>
              <a:buChar char="•"/>
            </a:pPr>
            <a:r>
              <a:rPr lang="ru-RU" sz="2400" dirty="0"/>
              <a:t>Устройство заграждений из готовых 3</a:t>
            </a:r>
            <a:r>
              <a:rPr lang="en-US" sz="2400" dirty="0"/>
              <a:t>d</a:t>
            </a:r>
            <a:r>
              <a:rPr lang="ru-RU" sz="2400" dirty="0"/>
              <a:t> металлических панелей высотой до 2 м</a:t>
            </a:r>
          </a:p>
          <a:p>
            <a:pPr marL="411480" indent="-342900">
              <a:spcBef>
                <a:spcPct val="20000"/>
              </a:spcBef>
              <a:buClr>
                <a:srgbClr val="94C600"/>
              </a:buClr>
              <a:buSzPct val="76000"/>
              <a:buFont typeface="Arial" pitchFamily="34" charset="0"/>
              <a:buChar char="•"/>
            </a:pPr>
            <a:endParaRPr lang="ru-RU" sz="2400" baseline="300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827584" y="840989"/>
            <a:ext cx="7024744" cy="57178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latin typeface="Times New Roman"/>
                <a:ea typeface="Times New Roman"/>
              </a:rPr>
              <a:t>Описание 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1493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96752"/>
            <a:ext cx="8064896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3E3D2D"/>
                </a:solidFill>
              </a:rPr>
              <a:t>     </a:t>
            </a:r>
            <a:r>
              <a:rPr lang="ru-RU" sz="2200" b="1" dirty="0"/>
              <a:t>Реализация проекта позволит: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200" dirty="0" smtClean="0"/>
              <a:t>выполнить </a:t>
            </a:r>
            <a:r>
              <a:rPr lang="ru-RU" sz="2200" dirty="0"/>
              <a:t>комплекс работ по </a:t>
            </a:r>
            <a:r>
              <a:rPr lang="ru-RU" sz="2200" dirty="0" smtClean="0"/>
              <a:t>обустройству контейнерных </a:t>
            </a:r>
            <a:r>
              <a:rPr lang="ru-RU" sz="2200" dirty="0"/>
              <a:t>площадок для </a:t>
            </a:r>
            <a:r>
              <a:rPr lang="ru-RU" sz="2200" dirty="0" smtClean="0"/>
              <a:t>ТКО </a:t>
            </a:r>
            <a:r>
              <a:rPr lang="ru-RU" sz="2200" dirty="0"/>
              <a:t>на территории </a:t>
            </a:r>
            <a:r>
              <a:rPr lang="ru-RU" sz="2200" dirty="0" smtClean="0"/>
              <a:t>поселка Юбилейный;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200" dirty="0"/>
              <a:t>уменьшить количество несанкционированных размещений бытовых отходов и количество жалоб населения по вопросам санитарного содержания контейнерных площадок</a:t>
            </a:r>
            <a:r>
              <a:rPr lang="ru-RU" sz="2200" dirty="0" smtClean="0"/>
              <a:t>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200" dirty="0"/>
              <a:t>обустроить 13 площадок для размещения контейнеров до 3 штук, что в свою очередь даст возможность внедрения раздельного сбора ТКО</a:t>
            </a:r>
            <a:r>
              <a:rPr lang="ru-RU" sz="2200" dirty="0" smtClean="0"/>
              <a:t>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200" dirty="0" smtClean="0">
                <a:ea typeface="Times New Roman"/>
              </a:rPr>
              <a:t>Привести </a:t>
            </a:r>
            <a:r>
              <a:rPr lang="ru-RU" sz="2200" dirty="0">
                <a:ea typeface="Times New Roman"/>
              </a:rPr>
              <a:t>в соответствие с </a:t>
            </a:r>
            <a:r>
              <a:rPr lang="ru-RU" sz="2200" dirty="0" err="1">
                <a:ea typeface="Times New Roman"/>
              </a:rPr>
              <a:t>СанПин</a:t>
            </a:r>
            <a:r>
              <a:rPr lang="ru-RU" sz="2200" dirty="0">
                <a:ea typeface="Times New Roman"/>
              </a:rPr>
              <a:t> 2.1.7.1322-03 «Гигиенические требования к размещению и обезвреживанию отходов производства и потребления» существующие площадки сбора ТКО.</a:t>
            </a:r>
            <a:endParaRPr lang="ru-RU" sz="2200" dirty="0"/>
          </a:p>
          <a:p>
            <a:pPr algn="just"/>
            <a:endParaRPr lang="ru-RU" sz="2400" dirty="0"/>
          </a:p>
          <a:p>
            <a:endParaRPr lang="ru-RU" sz="24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11560" y="548680"/>
            <a:ext cx="7992888" cy="5760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Ожидаемые результаты от реализации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проекта</a:t>
            </a:r>
            <a:endParaRPr lang="ru-RU" sz="2600" b="1" dirty="0"/>
          </a:p>
        </p:txBody>
      </p:sp>
    </p:spTree>
    <p:extLst>
      <p:ext uri="{BB962C8B-B14F-4D97-AF65-F5344CB8AC3E}">
        <p14:creationId xmlns:p14="http://schemas.microsoft.com/office/powerpoint/2010/main" val="2248722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96752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3E3D2D"/>
                </a:solidFill>
              </a:rPr>
              <a:t> </a:t>
            </a:r>
            <a:r>
              <a:rPr lang="ru-RU" sz="2400" dirty="0">
                <a:ea typeface="Times New Roman"/>
              </a:rPr>
              <a:t>Средства на содержание </a:t>
            </a:r>
            <a:r>
              <a:rPr lang="ru-RU" sz="2400" dirty="0" smtClean="0">
                <a:ea typeface="Times New Roman"/>
              </a:rPr>
              <a:t>площадок накопления ТКО предусмотрены </a:t>
            </a:r>
            <a:r>
              <a:rPr lang="ru-RU" sz="2400" dirty="0">
                <a:ea typeface="Times New Roman"/>
              </a:rPr>
              <a:t>муниципальной программой «Формирование комфортной среды в городском поселении Малиновский».</a:t>
            </a:r>
            <a:endParaRPr lang="ru-RU" sz="2400" dirty="0"/>
          </a:p>
          <a:p>
            <a:endParaRPr lang="ru-RU" sz="24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11560" y="692697"/>
            <a:ext cx="7992888" cy="50405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000" dirty="0">
                <a:solidFill>
                  <a:srgbClr val="94C600"/>
                </a:solidFill>
                <a:latin typeface="Times New Roman" pitchFamily="18" charset="0"/>
                <a:cs typeface="Times New Roman" pitchFamily="18" charset="0"/>
              </a:rPr>
              <a:t>Описание дальнейшего </a:t>
            </a:r>
            <a:r>
              <a:rPr lang="ru-RU" sz="3000" dirty="0" smtClean="0">
                <a:solidFill>
                  <a:srgbClr val="94C600"/>
                </a:solidFill>
                <a:latin typeface="Times New Roman" pitchFamily="18" charset="0"/>
                <a:cs typeface="Times New Roman" pitchFamily="18" charset="0"/>
              </a:rPr>
              <a:t>развития проекта</a:t>
            </a: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1587276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Улица Энтузиастов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772817"/>
            <a:ext cx="3713683" cy="64807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Контейнер установлен в районе дома № 16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355977" y="1700808"/>
            <a:ext cx="3711578" cy="72008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Контейнерная площадка установлена </a:t>
            </a:r>
            <a:r>
              <a:rPr lang="ru-RU" dirty="0"/>
              <a:t>в районе дома </a:t>
            </a:r>
            <a:r>
              <a:rPr lang="ru-RU" dirty="0" smtClean="0"/>
              <a:t>№ 9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3942" y="2586497"/>
            <a:ext cx="3960441" cy="3629223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99992" y="2204865"/>
            <a:ext cx="3888431" cy="4320480"/>
          </a:xfrm>
        </p:spPr>
      </p:pic>
    </p:spTree>
    <p:extLst>
      <p:ext uri="{BB962C8B-B14F-4D97-AF65-F5344CB8AC3E}">
        <p14:creationId xmlns:p14="http://schemas.microsoft.com/office/powerpoint/2010/main" val="170457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1840</TotalTime>
  <Words>724</Words>
  <Application>Microsoft Office PowerPoint</Application>
  <PresentationFormat>Экран (4:3)</PresentationFormat>
  <Paragraphs>152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Остин</vt:lpstr>
      <vt:lpstr>Обустройство площадок накопления твердых коммунальных отходов в поселке Юбилейный</vt:lpstr>
      <vt:lpstr>Обустройство площадок накопления твердых коммунальных отходов в п. Юбилейный</vt:lpstr>
      <vt:lpstr>Обоснование необходимости выполнения проекта</vt:lpstr>
      <vt:lpstr>ЦЕЛИ И ЗАДАЧИ ПРОЕКТА</vt:lpstr>
      <vt:lpstr>ЦЕЛИ И ЗАДАЧИ ПРОЕКТА</vt:lpstr>
      <vt:lpstr>Презентация PowerPoint</vt:lpstr>
      <vt:lpstr>Презентация PowerPoint</vt:lpstr>
      <vt:lpstr>Презентация PowerPoint</vt:lpstr>
      <vt:lpstr>Улица Энтузиастов </vt:lpstr>
      <vt:lpstr>Улица Советская </vt:lpstr>
      <vt:lpstr>Улица Новоселов  </vt:lpstr>
      <vt:lpstr>Улица Новая </vt:lpstr>
      <vt:lpstr>Улица Железнодорожная </vt:lpstr>
      <vt:lpstr>Схема расположения контейнерных площадок на территории п. Юбилейный</vt:lpstr>
      <vt:lpstr>Количество благополучателей</vt:lpstr>
      <vt:lpstr>Визуализация проекта</vt:lpstr>
      <vt:lpstr>Визуализация проекта</vt:lpstr>
      <vt:lpstr>Стоимость проекта Ведомость объемов работ</vt:lpstr>
      <vt:lpstr>Стоимость проекта Локальный сметный расчет</vt:lpstr>
      <vt:lpstr>Смета расходов по проекту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Обустройство пешеходной зоны на улице Спортивной в городском поселении Малиновский</dc:title>
  <dc:creator>Админ</dc:creator>
  <cp:lastModifiedBy>Пользователь</cp:lastModifiedBy>
  <cp:revision>53</cp:revision>
  <dcterms:created xsi:type="dcterms:W3CDTF">2021-01-05T15:35:50Z</dcterms:created>
  <dcterms:modified xsi:type="dcterms:W3CDTF">2021-07-16T09:39:40Z</dcterms:modified>
</cp:coreProperties>
</file>