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>
        <p:scale>
          <a:sx n="120" d="100"/>
          <a:sy n="120" d="100"/>
        </p:scale>
        <p:origin x="-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Стоимость, 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Закупка малых архитектурных форм </c:v>
                </c:pt>
                <c:pt idx="1">
                  <c:v>Неденежный вклад (трудовое участие) по монтажу и установке оборудования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864290</c:v>
                </c:pt>
                <c:pt idx="1">
                  <c:v>2922.88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414016"/>
        <c:axId val="123415552"/>
        <c:axId val="0"/>
      </c:bar3DChart>
      <c:catAx>
        <c:axId val="12341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Montserrat "/>
              </a:defRPr>
            </a:pPr>
            <a:endParaRPr lang="ru-RU"/>
          </a:p>
        </c:txPr>
        <c:crossAx val="123415552"/>
        <c:crosses val="autoZero"/>
        <c:auto val="1"/>
        <c:lblAlgn val="ctr"/>
        <c:lblOffset val="100"/>
        <c:noMultiLvlLbl val="0"/>
      </c:catAx>
      <c:valAx>
        <c:axId val="1234155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Montserrat "/>
              </a:defRPr>
            </a:pPr>
            <a:endParaRPr lang="ru-RU"/>
          </a:p>
        </c:txPr>
        <c:crossAx val="12341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9FB95-388A-BA4A-9135-144CE60A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2273E0-FEE6-DB48-AF8A-44B3FF3E6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FB9AEB-ECFB-0B47-B28C-1BB924C0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08DED-5C60-994C-B460-E693D12B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434A1F-E21C-0B49-8F13-343E5819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08BCC4-1DDB-BE46-91E4-00764A42E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3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65FE1-CAE0-FF42-AA31-1F8E2678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1516AB-1990-2547-B882-B6D715BA5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EF200D-4500-5A42-B00E-BB85100D2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C44D7-CC27-7643-8A2A-EAFCAB6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28F3F-68E5-284D-A76C-E2543C3B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2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85EB3A-B092-0044-A1A2-44CEE8B9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A84942-CDD1-B349-B2D6-BAE3DF45F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206FA1-0953-5140-8512-A823F7D9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A904B-A958-B34F-AC89-DD526E12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100FAC-AEB9-8543-BC49-7931915A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1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085B6-96A0-0544-8BD5-249450A9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F56FF-9495-3749-8FB1-2EEBAB43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21123C-4707-6D48-B357-315523AC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532C91-C8AC-3D4B-AFC3-AA4FE15E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AC2E70-E602-944D-B416-2436A00B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7789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836EF1-E8B4-8D4F-B134-AEBCD707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E0B9E1-458D-8846-B446-4B036AAB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1D2FE2-5020-334E-A258-5637538D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A0B82-F2C3-1C42-ACA1-F3163112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A41486-5B95-954C-AF06-08DC7B03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764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785DC-3D8D-BE4E-ACB7-C7DA827CA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05F68A-92C2-384C-AC0B-9FBC959C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A7A9A2-16FA-A046-95F5-996B1EC3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41D4D4-3FB7-5B44-B312-6FAF9BF0E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4F03BE-CE38-A14F-BBA7-85A7F406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0EDD91-54DF-BC4D-BCF2-B8F1738D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081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3C533-83EA-B546-B29A-D804D966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EC126-DD82-1C4B-9B67-0F1CE4DCE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C139A1-FE16-EB44-BC12-8A552CB0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4F3BC6-F119-9B47-8184-EFFF3B702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826BFE7-E957-D245-BDA8-04B1A243A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05C0C6-C0C6-9049-8D50-51E5B7BA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F6AD74A-4213-F142-974E-00AFA5F2C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16BE6F-6373-AB4C-910D-D4491013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296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BD07-304C-E84C-82D7-45AD6FDC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6312C4-9D7E-0F4B-97F3-08954617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5429CD-A6A5-1048-AC48-2ECF1326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C405CE-F923-DE41-AE6A-4324253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183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830423-F538-FB45-B002-A85BCBD2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3B6818-2FD6-8D4B-B4BE-24277E0C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EE3159-5369-404A-86DC-CCB6E94A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337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10C5E-FAAE-494A-8300-0957EC1C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D1C1E-C259-2A4E-BBCD-4C7C0ED21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5291D0-8517-3643-B889-A98AE9D8A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E7E1A0-41E6-D545-9F20-A1F74616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96FA76-4EFE-3F40-A2D1-57C0B713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F2095A-47AC-4D44-9F0C-1454B087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383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DE214E-D77B-E949-93D6-333EE41F9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5D50E-AF1E-864E-9EE5-655D35BA5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1B40B4-C70E-1941-9394-21540DB79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3AE5B1-10ED-8E47-AFF4-FE077CAA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D1B64-5B94-974D-AB5A-159BF910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E2075D-39A7-EA47-B0E3-755CBC20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425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EDF7A0-46FE-1A40-9C40-BDD2C0D6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FBFB0C-3D6A-0D46-B431-56C253FA0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0A32DB-C7EE-3641-8B45-BE63DE217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035D-BDB9-464D-9775-2B01D10B8000}" type="datetimeFigureOut">
              <a:rPr lang="x-none" smtClean="0"/>
              <a:pPr/>
              <a:t>05.09.2023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C05E79-7C13-6546-89F0-263A307BE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C6089-65EF-194E-8520-5BB14D686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8A0-C3BA-6040-8BE2-143B3CF2C647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0E4B1A8-96BE-474D-8F07-FEEA4B21A8E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5330B-4ADE-3346-9AFF-B7E466D74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192" y="2370338"/>
            <a:ext cx="6832122" cy="2387600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Montserrat "/>
              </a:rPr>
              <a:t>Инициативный проект городского поселения Малиновский</a:t>
            </a:r>
            <a:br>
              <a:rPr lang="ru-RU" sz="4800" dirty="0" smtClean="0">
                <a:latin typeface="Montserrat "/>
              </a:rPr>
            </a:br>
            <a:r>
              <a:rPr lang="ru-RU" sz="4800" dirty="0" smtClean="0">
                <a:latin typeface="Montserrat "/>
              </a:rPr>
              <a:t>«Давайте жить дружно!»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x-non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3F29CB-2039-4E4C-B364-6CA31815E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91" y="5952226"/>
            <a:ext cx="3261064" cy="90577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Montserrat "/>
              </a:rPr>
              <a:t>Инициативный проект</a:t>
            </a:r>
          </a:p>
          <a:p>
            <a:r>
              <a:rPr lang="ru-RU" dirty="0" smtClean="0">
                <a:latin typeface="Montserrat "/>
              </a:rPr>
              <a:t>2023 год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240" t="40166" r="60436" b="12732"/>
          <a:stretch/>
        </p:blipFill>
        <p:spPr bwMode="auto">
          <a:xfrm>
            <a:off x="10418373" y="151262"/>
            <a:ext cx="1609725" cy="161925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668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9F197-5845-0246-B0C6-26234886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2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Montserrat "/>
              </a:rPr>
              <a:t>Инициативный проект «Давайте жить дружно!» </a:t>
            </a:r>
            <a:br>
              <a:rPr lang="ru-RU" dirty="0" smtClean="0">
                <a:latin typeface="Montserrat "/>
              </a:rPr>
            </a:br>
            <a:endParaRPr lang="x-none" dirty="0"/>
          </a:p>
        </p:txBody>
      </p:sp>
      <p:sp>
        <p:nvSpPr>
          <p:cNvPr id="30" name="Текст 29"/>
          <p:cNvSpPr>
            <a:spLocks noGrp="1"/>
          </p:cNvSpPr>
          <p:nvPr>
            <p:ph sz="half" idx="1"/>
          </p:nvPr>
        </p:nvSpPr>
        <p:spPr>
          <a:xfrm>
            <a:off x="7704826" y="1604513"/>
            <a:ext cx="3648974" cy="43513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Montserrat "/>
              </a:rPr>
              <a:t>Инициативный проект планируется к реализации на территории мини-парка «Радуга жизни» городского поселения Малиновский Советского района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Montserrat "/>
              </a:rPr>
              <a:t> Ханты-Мансийского автономного округа – </a:t>
            </a:r>
            <a:r>
              <a:rPr lang="ru-RU" sz="1800" dirty="0" err="1" smtClean="0">
                <a:latin typeface="Montserrat "/>
              </a:rPr>
              <a:t>Югра</a:t>
            </a:r>
            <a:endParaRPr lang="ru-RU" sz="1800" dirty="0">
              <a:latin typeface="Montserrat "/>
            </a:endParaRPr>
          </a:p>
        </p:txBody>
      </p:sp>
      <p:sp>
        <p:nvSpPr>
          <p:cNvPr id="33" name="Содержимое 32"/>
          <p:cNvSpPr>
            <a:spLocks noGrp="1"/>
          </p:cNvSpPr>
          <p:nvPr>
            <p:ph sz="half" idx="2"/>
          </p:nvPr>
        </p:nvSpPr>
        <p:spPr>
          <a:xfrm>
            <a:off x="422244" y="1492370"/>
            <a:ext cx="2951672" cy="4891178"/>
          </a:xfrm>
        </p:spPr>
        <p:txBody>
          <a:bodyPr>
            <a:normAutofit fontScale="47500" lnSpcReduction="20000"/>
          </a:bodyPr>
          <a:lstStyle/>
          <a:p>
            <a:pPr marL="0" indent="45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0000"/>
                </a:solidFill>
                <a:latin typeface="Montserrat "/>
                <a:ea typeface="Calibri"/>
                <a:cs typeface="Times New Roman" pitchFamily="18" charset="0"/>
              </a:rPr>
              <a:t>Целю реализации инициативного проекта представляется </a:t>
            </a:r>
            <a:r>
              <a:rPr lang="ru-RU" sz="3300" dirty="0" smtClean="0">
                <a:latin typeface="Montserrat "/>
                <a:cs typeface="Times New Roman" pitchFamily="18" charset="0"/>
              </a:rPr>
              <a:t>повышение уровня внешнего благоустройства территории</a:t>
            </a:r>
            <a:r>
              <a:rPr lang="ru-RU" sz="3300" dirty="0" smtClean="0">
                <a:solidFill>
                  <a:srgbClr val="000000"/>
                </a:solidFill>
                <a:latin typeface="Montserrat "/>
                <a:cs typeface="Times New Roman" pitchFamily="18" charset="0"/>
              </a:rPr>
              <a:t>, а также </a:t>
            </a:r>
            <a:r>
              <a:rPr lang="ru-RU" sz="3300" dirty="0" smtClean="0">
                <a:latin typeface="Montserrat "/>
                <a:cs typeface="Times New Roman" pitchFamily="18" charset="0"/>
              </a:rPr>
              <a:t>создание комфортной среды и благоприятных условий для жителей городского  поселения Малиновский</a:t>
            </a:r>
          </a:p>
          <a:p>
            <a:pPr marL="0" indent="45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0000"/>
                </a:solidFill>
                <a:latin typeface="Montserrat "/>
                <a:ea typeface="Calibri"/>
                <a:cs typeface="Times New Roman" pitchFamily="18" charset="0"/>
              </a:rPr>
              <a:t>Задачей реализации инициативного проекта является установка </a:t>
            </a:r>
            <a:r>
              <a:rPr lang="ru-RU" sz="3300" dirty="0" smtClean="0">
                <a:latin typeface="Montserrat "/>
                <a:cs typeface="Times New Roman" pitchFamily="18" charset="0"/>
              </a:rPr>
              <a:t>малых архитектурных форм: </a:t>
            </a:r>
          </a:p>
          <a:p>
            <a:pPr marL="0" indent="45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Montserrat "/>
                <a:cs typeface="Times New Roman" pitchFamily="18" charset="0"/>
              </a:rPr>
              <a:t>фигур из стеклопластика</a:t>
            </a:r>
          </a:p>
          <a:p>
            <a:pPr marL="0" indent="45000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Montserrat "/>
                <a:cs typeface="Times New Roman" pitchFamily="18" charset="0"/>
              </a:rPr>
              <a:t>игровых элементов - качелей</a:t>
            </a:r>
          </a:p>
          <a:p>
            <a:endParaRPr lang="ru-RU" dirty="0"/>
          </a:p>
        </p:txBody>
      </p:sp>
      <p:pic>
        <p:nvPicPr>
          <p:cNvPr id="1026" name="Picture 2" descr="C:\Users\HalturinaNV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193" y="1184618"/>
            <a:ext cx="3786096" cy="5391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222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5365" y="0"/>
            <a:ext cx="3932237" cy="141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tserrat "/>
              </a:rPr>
              <a:t>Обоснование необходимости реализации проекта</a:t>
            </a:r>
            <a:endParaRPr lang="ru-RU" dirty="0">
              <a:latin typeface="Montserrat 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3165" y="646981"/>
            <a:ext cx="6172200" cy="4873625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5365" y="1709018"/>
            <a:ext cx="3932237" cy="3811588"/>
          </a:xfrm>
        </p:spPr>
        <p:txBody>
          <a:bodyPr>
            <a:normAutofit fontScale="77500" lnSpcReduction="20000"/>
          </a:bodyPr>
          <a:lstStyle/>
          <a:p>
            <a:pPr indent="450000" algn="ctr"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Montserrat "/>
              </a:rPr>
              <a:t>Малые архитектурные формы планируется разместить в Мини-парке «Радуга жизни», рядом с детскими игровыми комплексами </a:t>
            </a:r>
          </a:p>
          <a:p>
            <a:pPr indent="450000" algn="ctr"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latin typeface="Montserrat "/>
              </a:rPr>
              <a:t>На сегодняшний день часть территории в Мини-парке «</a:t>
            </a:r>
            <a:r>
              <a:rPr lang="ru-RU" dirty="0" err="1" smtClean="0">
                <a:latin typeface="Montserrat "/>
              </a:rPr>
              <a:t>Радуга-жизни</a:t>
            </a:r>
            <a:r>
              <a:rPr lang="ru-RU" dirty="0" smtClean="0">
                <a:latin typeface="Montserrat "/>
              </a:rPr>
              <a:t>» не используется, дополнительная установка малых архитектурных форм будет дополнением игровых зон в парке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ru-RU" dirty="0" smtClean="0">
              <a:latin typeface="Montserrat 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latin typeface="Montserrat "/>
              </a:rPr>
              <a:t>Мини-парк «Радуга жизни» обустроен в 2022 году в рамках национального проекта «Формирование комфортной  городской среды»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640"/>
            <a:ext cx="4824536" cy="3024336"/>
          </a:xfrm>
          <a:prstGeom prst="rect">
            <a:avLst/>
          </a:prstGeom>
        </p:spPr>
      </p:pic>
      <p:pic>
        <p:nvPicPr>
          <p:cNvPr id="6" name="Picture 3" descr="C:\Users\Админ\Desktop\Мини парк\IMG20220722124538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70" y="3368252"/>
            <a:ext cx="4717295" cy="327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73165" y="543464"/>
            <a:ext cx="5699035" cy="823912"/>
          </a:xfrm>
        </p:spPr>
        <p:txBody>
          <a:bodyPr/>
          <a:lstStyle/>
          <a:p>
            <a:pPr algn="ctr"/>
            <a:r>
              <a:rPr lang="ru-RU" dirty="0" smtClean="0">
                <a:latin typeface="Montserrat "/>
              </a:rPr>
              <a:t>Схема расположения</a:t>
            </a:r>
            <a:endParaRPr lang="ru-RU" dirty="0">
              <a:latin typeface="Montserrat 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86" y="1681163"/>
            <a:ext cx="5017548" cy="395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72200" y="543464"/>
            <a:ext cx="5183188" cy="823912"/>
          </a:xfrm>
        </p:spPr>
        <p:txBody>
          <a:bodyPr/>
          <a:lstStyle/>
          <a:p>
            <a:pPr algn="ctr"/>
            <a:r>
              <a:rPr lang="ru-RU" dirty="0" smtClean="0">
                <a:latin typeface="Montserrat "/>
              </a:rPr>
              <a:t>Количество </a:t>
            </a:r>
            <a:r>
              <a:rPr lang="ru-RU" dirty="0" err="1" smtClean="0">
                <a:latin typeface="Montserrat "/>
              </a:rPr>
              <a:t>благополучателей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72200" y="1948460"/>
            <a:ext cx="5183188" cy="3684588"/>
          </a:xfrm>
        </p:spPr>
        <p:txBody>
          <a:bodyPr>
            <a:normAutofit/>
          </a:bodyPr>
          <a:lstStyle/>
          <a:p>
            <a:pPr marL="0" lvl="0" indent="450000" algn="ctr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</a:pPr>
            <a:r>
              <a:rPr lang="ru-RU" sz="2000" dirty="0" smtClean="0">
                <a:latin typeface="Montserrat "/>
                <a:cs typeface="Times New Roman" pitchFamily="18" charset="0"/>
              </a:rPr>
              <a:t>Детский уголок  на выбранной территории будет востребован всеми жителями и гостями городского поселения</a:t>
            </a:r>
          </a:p>
          <a:p>
            <a:pPr marL="0" lvl="0" indent="450000" algn="ctr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</a:pPr>
            <a:r>
              <a:rPr lang="ru-RU" sz="2000" dirty="0" smtClean="0">
                <a:latin typeface="Montserrat "/>
                <a:cs typeface="Times New Roman" pitchFamily="18" charset="0"/>
              </a:rPr>
              <a:t>Количество </a:t>
            </a:r>
            <a:r>
              <a:rPr lang="ru-RU" sz="2000" dirty="0" err="1" smtClean="0">
                <a:latin typeface="Montserrat "/>
                <a:cs typeface="Times New Roman" pitchFamily="18" charset="0"/>
              </a:rPr>
              <a:t>благополучателей</a:t>
            </a:r>
            <a:r>
              <a:rPr lang="ru-RU" sz="2000" dirty="0" smtClean="0">
                <a:latin typeface="Montserrat "/>
                <a:cs typeface="Times New Roman" pitchFamily="18" charset="0"/>
              </a:rPr>
              <a:t> </a:t>
            </a:r>
          </a:p>
          <a:p>
            <a:pPr marL="0" lvl="0" indent="450000" algn="ctr">
              <a:lnSpc>
                <a:spcPct val="150000"/>
              </a:lnSpc>
              <a:spcBef>
                <a:spcPts val="0"/>
              </a:spcBef>
              <a:buClr>
                <a:srgbClr val="94C600"/>
              </a:buClr>
              <a:buSzPct val="76000"/>
              <a:buNone/>
            </a:pPr>
            <a:r>
              <a:rPr lang="ru-RU" sz="2000" dirty="0" smtClean="0">
                <a:latin typeface="Montserrat "/>
                <a:cs typeface="Times New Roman" pitchFamily="18" charset="0"/>
              </a:rPr>
              <a:t> 472 человек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1621" y="142246"/>
            <a:ext cx="5157787" cy="823912"/>
          </a:xfrm>
        </p:spPr>
        <p:txBody>
          <a:bodyPr/>
          <a:lstStyle/>
          <a:p>
            <a:pPr algn="ctr"/>
            <a:r>
              <a:rPr lang="ru-RU" dirty="0" smtClean="0">
                <a:latin typeface="Montserrat "/>
              </a:rPr>
              <a:t>Описание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1621" y="1673525"/>
            <a:ext cx="5157787" cy="3684588"/>
          </a:xfrm>
        </p:spPr>
        <p:txBody>
          <a:bodyPr>
            <a:normAutofit fontScale="70000" lnSpcReduction="20000"/>
          </a:bodyPr>
          <a:lstStyle/>
          <a:p>
            <a:pPr marL="0" indent="45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Montserrat "/>
              </a:rPr>
              <a:t>В настоящее время в культурном центре поселения отсутствуют красочные элементы детской тематики Установленные в настоящее время детские игровые элементы не имеют функции аналогов качели, при этом вблизи территории реализации проекта находится детское учреждение, поэтому установка малых архитектурных форм будут востребованы детьми дошкольного и младшего школьного возраста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5660" y="142246"/>
            <a:ext cx="5673965" cy="823912"/>
          </a:xfrm>
        </p:spPr>
        <p:txBody>
          <a:bodyPr/>
          <a:lstStyle/>
          <a:p>
            <a:pPr algn="ctr"/>
            <a:r>
              <a:rPr lang="ru-RU" dirty="0" smtClean="0">
                <a:latin typeface="Montserrat "/>
              </a:rPr>
              <a:t>Проект включает в себя</a:t>
            </a:r>
            <a:endParaRPr lang="ru-RU" dirty="0">
              <a:latin typeface="Montserrat 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813" y="1388853"/>
            <a:ext cx="5183188" cy="4822166"/>
          </a:xfrm>
        </p:spPr>
        <p:txBody>
          <a:bodyPr>
            <a:normAutofit fontScale="62500" lnSpcReduction="20000"/>
          </a:bodyPr>
          <a:lstStyle/>
          <a:p>
            <a:pPr marL="0" indent="45000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latin typeface="Montserrat "/>
              </a:rPr>
              <a:t>установка малых архитектурных форм в количестве трёх фигур героев мультфильма «Приключение кота Леопольда» и  качели «Гнездо»</a:t>
            </a:r>
          </a:p>
          <a:p>
            <a:pPr marL="0" indent="45000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3200" dirty="0" smtClean="0">
              <a:latin typeface="Montserrat "/>
            </a:endParaRPr>
          </a:p>
          <a:p>
            <a:pPr marL="0" indent="45000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latin typeface="Montserrat "/>
              </a:rPr>
              <a:t>формирование чувства гражданской инициативы и ответственности за социальную обстановку на территории поселения</a:t>
            </a:r>
          </a:p>
          <a:p>
            <a:pPr marL="0" indent="45000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ru-RU" sz="3200" dirty="0" smtClean="0">
              <a:latin typeface="Montserrat "/>
            </a:endParaRPr>
          </a:p>
          <a:p>
            <a:pPr marL="0" indent="45000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sz="3200" dirty="0" smtClean="0">
                <a:latin typeface="Montserrat "/>
              </a:rPr>
              <a:t>формирование у населения практического опыта социально значимой деятельности и взаимодействия с органами власти в целях решения актуальных социальных проблем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448574"/>
            <a:ext cx="5157787" cy="82391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Montserrat "/>
              </a:rPr>
              <a:t>ОЖИДАЕМЫЕ РЕЗУЛЬТАТЫ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Montserrat "/>
              </a:rPr>
              <a:t>ОТ РЕАЛИЗАЦИИ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9788" y="1595887"/>
            <a:ext cx="5157787" cy="47317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Montserrat "/>
              </a:rPr>
              <a:t>комфортная и безопасная среда для жизни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Montserrat "/>
              </a:rPr>
              <a:t>улучшение условий организации детского отдыха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Montserrat "/>
              </a:rPr>
              <a:t>привлекательность мини-парка «Радуга жизни» для гостей и жителей поселения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Montserrat "/>
              </a:rPr>
              <a:t>стимулирование детей  к просмотру советско-российских мультфильмов и прочтению детской литературы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>
                <a:latin typeface="Montserrat "/>
              </a:rPr>
              <a:t>воспитание младшего поколения на примере героев мультипликационного фильма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7861" y="345057"/>
            <a:ext cx="5183188" cy="1570007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sz="3400" dirty="0" smtClean="0">
                <a:latin typeface="Montserrat "/>
              </a:rPr>
              <a:t>Описание дальнейшего развития инициативного проекта после завершения финансирования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741543" y="2458529"/>
            <a:ext cx="5183188" cy="386915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Montserrat "/>
              </a:rPr>
              <a:t>Средства на содержание установленных элементов предусмотрены муниципальной программой  «Формирование комфортной среды городского поселения Малиновский»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602233" y="854015"/>
            <a:ext cx="4387820" cy="7443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Montserrat "/>
              </a:rPr>
              <a:t>Полная стоимость инициативного проекта «Давайте жить дружно!»</a:t>
            </a:r>
            <a:endParaRPr lang="ru-RU" sz="2400" dirty="0">
              <a:latin typeface="Montserrat 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98407" y="474454"/>
          <a:ext cx="5503653" cy="419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706557" y="4666891"/>
            <a:ext cx="5474748" cy="18922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Montserrat "/>
              </a:rPr>
              <a:t>В том числе: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Montserrat "/>
              </a:rPr>
              <a:t>Средства бюджета ХМАО-ЮГРЫ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Montserrat "/>
              </a:rPr>
              <a:t>600 000,00 рублей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Montserrat "/>
              </a:rPr>
              <a:t>Инициативные платежи физических лиц (граждан)  </a:t>
            </a:r>
            <a:r>
              <a:rPr lang="ru-RU" sz="1800" dirty="0" smtClean="0">
                <a:latin typeface="Montserrat "/>
              </a:rPr>
              <a:t>321 375,00 рублей</a:t>
            </a:r>
            <a:endParaRPr lang="ru-RU" sz="1800" dirty="0" smtClean="0">
              <a:latin typeface="Montserrat 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Montserrat "/>
              </a:rPr>
              <a:t>Инициативные платежи юридических лиц, индивидуальных предпринимателей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Montserrat "/>
              </a:rPr>
              <a:t> 12 000,00 рублей</a:t>
            </a:r>
          </a:p>
          <a:p>
            <a:endParaRPr lang="ru-RU" dirty="0"/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704884"/>
              </p:ext>
            </p:extLst>
          </p:nvPr>
        </p:nvGraphicFramePr>
        <p:xfrm>
          <a:off x="6211018" y="2389517"/>
          <a:ext cx="5765265" cy="16773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20658"/>
                <a:gridCol w="3675357"/>
                <a:gridCol w="1369250"/>
              </a:tblGrid>
              <a:tr h="484672"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"/>
                        </a:rPr>
                        <a:t>№ </a:t>
                      </a:r>
                      <a:r>
                        <a:rPr lang="ru-RU" sz="1200" dirty="0" err="1" smtClean="0">
                          <a:effectLst/>
                          <a:latin typeface="Montserrat "/>
                        </a:rPr>
                        <a:t>п</a:t>
                      </a:r>
                      <a:r>
                        <a:rPr lang="ru-RU" sz="1200" dirty="0" smtClean="0">
                          <a:effectLst/>
                          <a:latin typeface="Montserrat "/>
                        </a:rPr>
                        <a:t>/</a:t>
                      </a:r>
                      <a:r>
                        <a:rPr lang="ru-RU" sz="1200" dirty="0" err="1" smtClean="0">
                          <a:effectLst/>
                          <a:latin typeface="Montserrat "/>
                        </a:rPr>
                        <a:t>п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"/>
                        </a:rPr>
                        <a:t>Виды затрат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Montserrat "/>
                        </a:rPr>
                        <a:t>Полная стоимость проекта (руб.)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363021"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"/>
                        </a:rPr>
                        <a:t>Закупка</a:t>
                      </a:r>
                      <a:r>
                        <a:rPr lang="ru-RU" sz="1200" baseline="0" dirty="0" smtClean="0">
                          <a:effectLst/>
                          <a:latin typeface="Montserrat "/>
                        </a:rPr>
                        <a:t> малых архитектурных </a:t>
                      </a:r>
                      <a:r>
                        <a:rPr lang="ru-RU" sz="1200" baseline="0" dirty="0" smtClean="0">
                          <a:effectLst/>
                          <a:latin typeface="Montserrat "/>
                        </a:rPr>
                        <a:t>форм, качели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"/>
                        </a:rPr>
                        <a:t>930 452,12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438028"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Montserrat "/>
                        </a:rPr>
                        <a:t>Недежный</a:t>
                      </a:r>
                      <a:r>
                        <a:rPr lang="ru-RU" sz="1200" dirty="0" smtClean="0">
                          <a:effectLst/>
                          <a:latin typeface="Montserrat "/>
                        </a:rPr>
                        <a:t> вклад</a:t>
                      </a:r>
                      <a:r>
                        <a:rPr lang="ru-RU" sz="1200" baseline="0" dirty="0" smtClean="0">
                          <a:effectLst/>
                          <a:latin typeface="Montserrat "/>
                        </a:rPr>
                        <a:t> (трудовое участие) по монтажу и установке оборудования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"/>
                        </a:rPr>
                        <a:t>2 922,88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202275"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"/>
                        </a:rPr>
                        <a:t>Итого: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>
                      <a:defPPr>
                        <a:defRPr lang="x-non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Montserrat "/>
                        </a:rPr>
                        <a:t>933 375,00</a:t>
                      </a:r>
                      <a:endParaRPr lang="ru-RU" sz="1200" dirty="0">
                        <a:effectLst/>
                        <a:latin typeface="Montserrat 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52091"/>
            <a:ext cx="6701287" cy="1325563"/>
          </a:xfrm>
        </p:spPr>
        <p:txBody>
          <a:bodyPr/>
          <a:lstStyle/>
          <a:p>
            <a:pPr algn="ctr"/>
            <a:r>
              <a:rPr lang="ru-RU" dirty="0" smtClean="0">
                <a:latin typeface="Montserrat "/>
              </a:rPr>
              <a:t>Визуализация проекта</a:t>
            </a:r>
            <a:endParaRPr lang="ru-RU" dirty="0">
              <a:latin typeface="Montserrat 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6" y="2541888"/>
            <a:ext cx="5709249" cy="40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9207" y="129396"/>
            <a:ext cx="5359879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418</Words>
  <Application>Microsoft Office PowerPoint</Application>
  <PresentationFormat>Произвольный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Инициативный проект городского поселения Малиновский «Давайте жить дружно!» </vt:lpstr>
      <vt:lpstr>Инициативный проект «Давайте жить дружно!»  </vt:lpstr>
      <vt:lpstr>Обоснование необходимости реализации проекта</vt:lpstr>
      <vt:lpstr>Презентация PowerPoint</vt:lpstr>
      <vt:lpstr>Презентация PowerPoint</vt:lpstr>
      <vt:lpstr>Презентация PowerPoint</vt:lpstr>
      <vt:lpstr>Полная стоимость инициативного проекта «Давайте жить дружно!»</vt:lpstr>
      <vt:lpstr>Визуализация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Пользователь</cp:lastModifiedBy>
  <cp:revision>12</cp:revision>
  <dcterms:created xsi:type="dcterms:W3CDTF">2022-01-31T14:44:07Z</dcterms:created>
  <dcterms:modified xsi:type="dcterms:W3CDTF">2023-09-05T06:15:47Z</dcterms:modified>
</cp:coreProperties>
</file>